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1" r:id="rId5"/>
    <p:sldId id="271" r:id="rId6"/>
    <p:sldId id="276" r:id="rId7"/>
    <p:sldId id="262" r:id="rId8"/>
    <p:sldId id="278" r:id="rId9"/>
    <p:sldId id="277" r:id="rId10"/>
    <p:sldId id="279" r:id="rId11"/>
    <p:sldId id="274" r:id="rId12"/>
    <p:sldId id="266" r:id="rId13"/>
    <p:sldId id="273" r:id="rId14"/>
    <p:sldId id="268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4" userDrawn="1">
          <p15:clr>
            <a:srgbClr val="A4A3A4"/>
          </p15:clr>
        </p15:guide>
        <p15:guide id="2" pos="5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100" d="100"/>
          <a:sy n="100" d="100"/>
        </p:scale>
        <p:origin x="726" y="1386"/>
      </p:cViewPr>
      <p:guideLst>
        <p:guide orient="horz" pos="504"/>
        <p:guide pos="5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6B224E2-FB1C-DAF4-36B7-DCED6D56B5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14714" y="6485428"/>
            <a:ext cx="3086100" cy="236048"/>
          </a:xfrm>
          <a:prstGeom prst="rect">
            <a:avLst/>
          </a:prstGeom>
        </p:spPr>
        <p:txBody>
          <a:bodyPr/>
          <a:lstStyle>
            <a:lvl1pPr algn="ct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559DCCE6-F482-3101-67A1-ED11A2AAAA5A}"/>
              </a:ext>
            </a:extLst>
          </p:cNvPr>
          <p:cNvCxnSpPr/>
          <p:nvPr userDrawn="1"/>
        </p:nvCxnSpPr>
        <p:spPr>
          <a:xfrm flipV="1">
            <a:off x="323528" y="7447"/>
            <a:ext cx="0" cy="6850553"/>
          </a:xfrm>
          <a:prstGeom prst="line">
            <a:avLst/>
          </a:prstGeom>
          <a:ln>
            <a:solidFill>
              <a:srgbClr val="EE7F0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 Box 16">
            <a:extLst>
              <a:ext uri="{FF2B5EF4-FFF2-40B4-BE49-F238E27FC236}">
                <a16:creationId xmlns:a16="http://schemas.microsoft.com/office/drawing/2014/main" id="{19A7CCBC-715C-F3CF-A38B-A9F7738CE7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" y="6556924"/>
            <a:ext cx="323528" cy="184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>
              <a:spcBef>
                <a:spcPct val="50000"/>
              </a:spcBef>
              <a:defRPr/>
            </a:pP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igus</a:t>
            </a:r>
            <a:r>
              <a:rPr lang="de-DE" sz="750" baseline="3000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®</a:t>
            </a: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Text Box 16">
            <a:extLst>
              <a:ext uri="{FF2B5EF4-FFF2-40B4-BE49-F238E27FC236}">
                <a16:creationId xmlns:a16="http://schemas.microsoft.com/office/drawing/2014/main" id="{C4C50DBA-7EB7-1EAD-8A8B-90F9635C5F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921950" y="6561746"/>
            <a:ext cx="2016249" cy="112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igus </a:t>
            </a:r>
            <a:r>
              <a:rPr lang="de-DE" sz="75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75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academy</a:t>
            </a:r>
            <a:endParaRPr lang="de-DE" sz="75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ct val="50000"/>
              </a:spcBef>
              <a:defRPr/>
            </a:pPr>
            <a:endParaRPr lang="de-DE" sz="750" baseline="0" dirty="0">
              <a:solidFill>
                <a:schemeClr val="bg2"/>
              </a:solidFill>
              <a:latin typeface="Arial" panose="020B0604020202020204" pitchFamily="34" charset="0"/>
              <a:ea typeface="Apex New Light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DE64CD0F-0413-BAFD-E008-79A6F3E0A1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086" y="122107"/>
            <a:ext cx="1104795" cy="570591"/>
          </a:xfrm>
          <a:prstGeom prst="rect">
            <a:avLst/>
          </a:prstGeom>
        </p:spPr>
      </p:pic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04B10F6B-816E-4AD8-4F47-DF3C5E3F500A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6485428"/>
            <a:ext cx="12192000" cy="0"/>
          </a:xfrm>
          <a:prstGeom prst="line">
            <a:avLst/>
          </a:prstGeom>
          <a:ln>
            <a:solidFill>
              <a:srgbClr val="EE7F01">
                <a:alpha val="90000"/>
              </a:srgb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801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E341A0-A4C5-2391-5751-63DA01157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668C358-ABDB-7FD9-BE06-63A680F0A2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5175D9-E177-1C78-57B7-485CC1D885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F4493E5-8AD0-41E4-618B-1D5251C43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5680863-EA1C-4BB7-CFD1-E81A1B1FF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3430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CA07724-6165-76C2-5A07-9043B7E500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BCCC57C-AE46-1E92-E162-04CDEEE239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D6D075C-8FF4-E706-4E30-9D5424FF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EA5A037-EFFA-39B2-9F4C-FAFF0A535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28E64E-091F-88C5-138C-D850E2CAE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392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FDEC82-A473-E0F4-25A9-533429E75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F9761A2-1CEC-9BBD-087F-16F34AD19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ECAA957-C3CC-7343-61EB-0146F70C88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8E6F83-8C62-CAA9-5843-35DF26763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421C2A-9AA0-2874-8815-D3BA362CF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1240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AEA344-7C8D-6DEC-9EDD-4CD642D08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451CB79-21E1-EDE3-8AA5-48E105B3A4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F5D2F70-460B-311C-C18F-95AD465CB2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E1425D-AC8A-F9F9-2B11-584FF12F9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8D42097-1A19-E3A7-A589-ED5C75651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066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0CAFE9-B90C-9A8D-F9A3-A62CF164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8180C14-C274-851D-B945-E50017547C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48775C0-5046-B5E3-CFF1-CC6A720D1F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D79967C-B0C1-53AE-7BAD-EFAAFF67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3CFBAFD-6B0C-2791-F255-1C71C79B8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353E6EF-2E72-CD20-7A7B-4C4E01B76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7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5A60B4-646C-93E9-164C-8AFE7F6AC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0CC5F14-A02F-4B8B-83D0-580B21C236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3F8A682-2853-A03E-045C-5E3430DBC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0BB546B-D113-84C2-E613-98045BA26A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C1EADF1-EA06-B78F-BC87-AEB721981B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FF58173-5560-C10E-B227-87FE99878E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A8449BF-6578-3B67-D42C-FDB77A2EA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57D800E-6FB8-3245-FA03-C5991B46B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8728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026CE6-8F67-9A72-3527-BC81D41F4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5E665D7-492B-A36D-DF97-BF66936EF1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DC26288-4F77-4E71-71D3-2D28664FA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0450E1C-3813-2A06-ACE6-1281A869D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9612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2117653-0822-9F5A-C436-9C554CBAF9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56F599F-13FB-FC37-8B60-39A0BEF6B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B1AB06F-6C1C-EDB1-1D86-6C59A3E2B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2088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1363E0-3E34-6FA0-7ACD-0AF4F111B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06592CF-72AB-79F3-275F-8A8CC7318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6C82FF-9B15-74DE-D00F-770E3B9BF5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D8E19BD-BA1C-C419-E5D8-0ACFE593B7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9EA23E6-99F9-2714-B456-FA2846F2B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4F2A217-08F2-0257-FEBB-4501E0DCE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2914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8348AF-DF58-AA5F-E317-A2638CEB5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F7869CA-ED0C-4625-E5DB-D07975F586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BEA8545-8584-0215-E095-422677DD90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6E041FC-A441-AE91-9AB5-5796FF4C5A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6FB08D9-98E4-1310-333B-B56888EAF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6D11ED2-8AB2-F7FA-97DE-C782A62A0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5042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40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E0FF1773-B52C-4839-4A5E-07D8680F3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B2DDFF77-CA69-BC34-A169-D06898B2C97B}"/>
              </a:ext>
            </a:extLst>
          </p:cNvPr>
          <p:cNvSpPr txBox="1">
            <a:spLocks/>
          </p:cNvSpPr>
          <p:nvPr/>
        </p:nvSpPr>
        <p:spPr>
          <a:xfrm>
            <a:off x="333742" y="4439595"/>
            <a:ext cx="90908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 1 – Block 2 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FD39EFB-F67B-7D3E-C9DF-F2BE8F326C23}"/>
              </a:ext>
            </a:extLst>
          </p:cNvPr>
          <p:cNvSpPr txBox="1"/>
          <p:nvPr/>
        </p:nvSpPr>
        <p:spPr>
          <a:xfrm>
            <a:off x="333742" y="5928429"/>
            <a:ext cx="6242904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Programmieren...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95B4F5A8-0CF3-2C92-8BAE-2000E245B408}"/>
              </a:ext>
            </a:extLst>
          </p:cNvPr>
          <p:cNvSpPr/>
          <p:nvPr/>
        </p:nvSpPr>
        <p:spPr>
          <a:xfrm>
            <a:off x="11532168" y="5641181"/>
            <a:ext cx="466725" cy="4667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DA5C064A-3B04-0A86-BCA6-DC8309F7AABD}"/>
              </a:ext>
            </a:extLst>
          </p:cNvPr>
          <p:cNvSpPr/>
          <p:nvPr/>
        </p:nvSpPr>
        <p:spPr>
          <a:xfrm>
            <a:off x="11532168" y="6207918"/>
            <a:ext cx="466725" cy="466725"/>
          </a:xfrm>
          <a:prstGeom prst="ellipse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6FBA6439-6E87-6EA7-3EA5-94A4F4D8C25D}"/>
              </a:ext>
            </a:extLst>
          </p:cNvPr>
          <p:cNvSpPr/>
          <p:nvPr/>
        </p:nvSpPr>
        <p:spPr>
          <a:xfrm>
            <a:off x="11532168" y="5064919"/>
            <a:ext cx="466725" cy="4667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3146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208AF61B-57A5-E8BE-6335-EE47D6948E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8" y="2268107"/>
            <a:ext cx="10537768" cy="3570718"/>
          </a:xfrm>
          <a:prstGeom prst="rect">
            <a:avLst/>
          </a:prstGeom>
          <a:ln>
            <a:solidFill>
              <a:srgbClr val="FFA500"/>
            </a:solidFill>
          </a:ln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18E7290-1A8D-4490-84CC-A658633477E8}"/>
              </a:ext>
            </a:extLst>
          </p:cNvPr>
          <p:cNvSpPr txBox="1">
            <a:spLocks/>
          </p:cNvSpPr>
          <p:nvPr/>
        </p:nvSpPr>
        <p:spPr>
          <a:xfrm>
            <a:off x="816823" y="677430"/>
            <a:ext cx="11266320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Überschleifen</a:t>
            </a:r>
            <a:endParaRPr lang="en-US" sz="3600" b="1" dirty="0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5B80409D-6D0B-7995-9FD0-4785CA869C8A}"/>
              </a:ext>
            </a:extLst>
          </p:cNvPr>
          <p:cNvSpPr txBox="1"/>
          <p:nvPr/>
        </p:nvSpPr>
        <p:spPr>
          <a:xfrm>
            <a:off x="1082075" y="5114792"/>
            <a:ext cx="1251550" cy="600164"/>
          </a:xfrm>
          <a:prstGeom prst="rect">
            <a:avLst/>
          </a:prstGeom>
          <a:solidFill>
            <a:schemeClr val="bg1"/>
          </a:solidFill>
          <a:ln w="22225">
            <a:solidFill>
              <a:srgbClr val="ED7D3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sz="110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Blau=100%</a:t>
            </a:r>
            <a:br>
              <a:rPr lang="de-DE" sz="110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de-DE" sz="110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Überschleifung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91DAA03-3BBE-EB4D-42DA-EC19E4715484}"/>
              </a:ext>
            </a:extLst>
          </p:cNvPr>
          <p:cNvSpPr txBox="1"/>
          <p:nvPr/>
        </p:nvSpPr>
        <p:spPr>
          <a:xfrm>
            <a:off x="4929297" y="2362225"/>
            <a:ext cx="4462340" cy="938719"/>
          </a:xfrm>
          <a:prstGeom prst="rect">
            <a:avLst/>
          </a:prstGeom>
          <a:solidFill>
            <a:schemeClr val="bg1"/>
          </a:solidFill>
          <a:ln w="22225">
            <a:solidFill>
              <a:srgbClr val="ED7D31"/>
            </a:solidFill>
          </a:ln>
        </p:spPr>
        <p:txBody>
          <a:bodyPr wrap="square">
            <a:spAutoFit/>
          </a:bodyPr>
          <a:lstStyle/>
          <a:p>
            <a:r>
              <a:rPr lang="de-DE" sz="110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Definition der Geschwindigkeit:</a:t>
            </a:r>
            <a:br>
              <a:rPr lang="de-DE" sz="110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1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Bei Linearbewegungen in mm/s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Bei </a:t>
            </a:r>
            <a:r>
              <a:rPr lang="de-DE" sz="1100" dirty="0" err="1">
                <a:latin typeface="Arial" panose="020B0604020202020204" pitchFamily="34" charset="0"/>
                <a:cs typeface="Arial" panose="020B0604020202020204" pitchFamily="34" charset="0"/>
              </a:rPr>
              <a:t>Jointbewegungen</a:t>
            </a: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 in % der maximalen Achsgeschwindigkeit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Programmweit über den </a:t>
            </a:r>
            <a:r>
              <a:rPr lang="de-DE" sz="1100" dirty="0" err="1">
                <a:latin typeface="Arial" panose="020B0604020202020204" pitchFamily="34" charset="0"/>
                <a:cs typeface="Arial" panose="020B0604020202020204" pitchFamily="34" charset="0"/>
              </a:rPr>
              <a:t>Override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4EFD9C6F-48D4-4899-6DE9-00DE90A73B12}"/>
              </a:ext>
            </a:extLst>
          </p:cNvPr>
          <p:cNvSpPr txBox="1"/>
          <p:nvPr/>
        </p:nvSpPr>
        <p:spPr>
          <a:xfrm>
            <a:off x="1082075" y="2371682"/>
            <a:ext cx="2318349" cy="938719"/>
          </a:xfrm>
          <a:prstGeom prst="rect">
            <a:avLst/>
          </a:prstGeom>
          <a:solidFill>
            <a:schemeClr val="bg1"/>
          </a:solidFill>
          <a:ln w="22225">
            <a:solidFill>
              <a:srgbClr val="ED7D31"/>
            </a:solidFill>
          </a:ln>
        </p:spPr>
        <p:txBody>
          <a:bodyPr wrap="square">
            <a:spAutoFit/>
          </a:bodyPr>
          <a:lstStyle/>
          <a:p>
            <a:r>
              <a:rPr lang="de-DE" sz="110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Problem:</a:t>
            </a:r>
            <a:br>
              <a:rPr lang="de-DE" sz="110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de-DE" sz="110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Bei scharfen Ecken muss der Roboter stark abbremsen und wieder beschleunigen</a:t>
            </a:r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EABA0BE8-BD14-D3F0-96BC-C716E83D3EDB}"/>
              </a:ext>
            </a:extLst>
          </p:cNvPr>
          <p:cNvSpPr/>
          <p:nvPr/>
        </p:nvSpPr>
        <p:spPr>
          <a:xfrm>
            <a:off x="2252142" y="4227460"/>
            <a:ext cx="530123" cy="178795"/>
          </a:xfrm>
          <a:custGeom>
            <a:avLst/>
            <a:gdLst>
              <a:gd name="connsiteX0" fmla="*/ 768 w 530123"/>
              <a:gd name="connsiteY0" fmla="*/ 130107 h 130195"/>
              <a:gd name="connsiteX1" fmla="*/ 88874 w 530123"/>
              <a:gd name="connsiteY1" fmla="*/ 49145 h 130195"/>
              <a:gd name="connsiteX2" fmla="*/ 367481 w 530123"/>
              <a:gd name="connsiteY2" fmla="*/ 6282 h 130195"/>
              <a:gd name="connsiteX3" fmla="*/ 522262 w 530123"/>
              <a:gd name="connsiteY3" fmla="*/ 6282 h 130195"/>
              <a:gd name="connsiteX4" fmla="*/ 126974 w 530123"/>
              <a:gd name="connsiteY4" fmla="*/ 63432 h 130195"/>
              <a:gd name="connsiteX5" fmla="*/ 768 w 530123"/>
              <a:gd name="connsiteY5" fmla="*/ 130107 h 130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0123" h="130195">
                <a:moveTo>
                  <a:pt x="768" y="130107"/>
                </a:moveTo>
                <a:cubicBezTo>
                  <a:pt x="-5582" y="127726"/>
                  <a:pt x="27755" y="69782"/>
                  <a:pt x="88874" y="49145"/>
                </a:cubicBezTo>
                <a:cubicBezTo>
                  <a:pt x="149993" y="28508"/>
                  <a:pt x="295250" y="13426"/>
                  <a:pt x="367481" y="6282"/>
                </a:cubicBezTo>
                <a:cubicBezTo>
                  <a:pt x="439712" y="-862"/>
                  <a:pt x="562346" y="-3243"/>
                  <a:pt x="522262" y="6282"/>
                </a:cubicBezTo>
                <a:cubicBezTo>
                  <a:pt x="482178" y="15807"/>
                  <a:pt x="213493" y="40413"/>
                  <a:pt x="126974" y="63432"/>
                </a:cubicBezTo>
                <a:cubicBezTo>
                  <a:pt x="40455" y="86451"/>
                  <a:pt x="7118" y="132488"/>
                  <a:pt x="768" y="13010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D2B67E91-3489-4477-B100-9A94DADB50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698" y="4691772"/>
            <a:ext cx="3733808" cy="789434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0CC96DB5-3DE9-5001-3483-BD3404AF88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6249" y="4396497"/>
            <a:ext cx="3733808" cy="78943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415BB6B6-EF10-0AEF-35F4-364B1B4B2F13}"/>
              </a:ext>
            </a:extLst>
          </p:cNvPr>
          <p:cNvSpPr txBox="1"/>
          <p:nvPr/>
        </p:nvSpPr>
        <p:spPr>
          <a:xfrm>
            <a:off x="5165491" y="4909756"/>
            <a:ext cx="3431247" cy="600164"/>
          </a:xfrm>
          <a:prstGeom prst="rect">
            <a:avLst/>
          </a:prstGeom>
          <a:solidFill>
            <a:schemeClr val="bg1"/>
          </a:solidFill>
          <a:ln w="22225">
            <a:solidFill>
              <a:srgbClr val="ED7D31"/>
            </a:solidFill>
          </a:ln>
        </p:spPr>
        <p:txBody>
          <a:bodyPr wrap="square">
            <a:spAutoFit/>
          </a:bodyPr>
          <a:lstStyle/>
          <a:p>
            <a:r>
              <a:rPr lang="de-DE" sz="110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Lösung:</a:t>
            </a:r>
            <a:br>
              <a:rPr lang="de-DE" sz="110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1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Die Ecken werden definiert stark überschliffen</a:t>
            </a:r>
          </a:p>
        </p:txBody>
      </p:sp>
    </p:spTree>
    <p:extLst>
      <p:ext uri="{BB962C8B-B14F-4D97-AF65-F5344CB8AC3E}">
        <p14:creationId xmlns:p14="http://schemas.microsoft.com/office/powerpoint/2010/main" val="2520705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DD00654-F6C7-F8E6-64A0-CF50B9CA4746}"/>
              </a:ext>
            </a:extLst>
          </p:cNvPr>
          <p:cNvSpPr txBox="1">
            <a:spLocks/>
          </p:cNvSpPr>
          <p:nvPr/>
        </p:nvSpPr>
        <p:spPr>
          <a:xfrm>
            <a:off x="822212" y="319754"/>
            <a:ext cx="10632988" cy="140824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Setzen der digitalen Ausgänge </a:t>
            </a:r>
            <a:br>
              <a:rPr lang="de-DE" dirty="0"/>
            </a:br>
            <a:r>
              <a:rPr lang="de-DE" dirty="0"/>
              <a:t>und virtuellen Merker</a:t>
            </a:r>
            <a:endParaRPr lang="en-US" sz="3600" b="1" dirty="0"/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4987AED5-DB46-5666-3B32-C635E636FF96}"/>
              </a:ext>
            </a:extLst>
          </p:cNvPr>
          <p:cNvSpPr txBox="1">
            <a:spLocks/>
          </p:cNvSpPr>
          <p:nvPr/>
        </p:nvSpPr>
        <p:spPr>
          <a:xfrm>
            <a:off x="847379" y="1773239"/>
            <a:ext cx="11061421" cy="12795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Es sind standardmäßig 7 digitale Ausgänge vorhanden, auf bis zu 21 Ausgänge erweiterbar</a:t>
            </a:r>
          </a:p>
          <a:p>
            <a:pPr lvl="1"/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IO-Modul 1: DOut21 bis DOut27</a:t>
            </a:r>
          </a:p>
          <a:p>
            <a:pPr lvl="1"/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IO-Modul 2: DOut31 bis DOut37</a:t>
            </a:r>
          </a:p>
          <a:p>
            <a:pPr lvl="1"/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IO-Modul 3: DOut41 bis DOut47</a:t>
            </a:r>
          </a:p>
          <a:p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Zur internen Synchronisation können bis zu 99 virtuelle Merker verwendet werden</a:t>
            </a:r>
          </a:p>
          <a:p>
            <a:endParaRPr lang="de-DE" sz="20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2" name="Grafik 1" descr="Ein Bild, das Text enthält.&#10;&#10;Automatisch generierte Beschreibung">
            <a:extLst>
              <a:ext uri="{FF2B5EF4-FFF2-40B4-BE49-F238E27FC236}">
                <a16:creationId xmlns:a16="http://schemas.microsoft.com/office/drawing/2014/main" id="{8048BFEA-6661-BC7D-C5C5-7F3755083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8" y="3747077"/>
            <a:ext cx="6192114" cy="25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94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DD00654-F6C7-F8E6-64A0-CF50B9CA4746}"/>
              </a:ext>
            </a:extLst>
          </p:cNvPr>
          <p:cNvSpPr txBox="1">
            <a:spLocks/>
          </p:cNvSpPr>
          <p:nvPr/>
        </p:nvSpPr>
        <p:spPr>
          <a:xfrm>
            <a:off x="822212" y="686955"/>
            <a:ext cx="10632988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Programmlogik: </a:t>
            </a:r>
            <a:r>
              <a:rPr lang="de-DE" dirty="0" err="1"/>
              <a:t>If</a:t>
            </a:r>
            <a:r>
              <a:rPr lang="de-DE" dirty="0"/>
              <a:t>-</a:t>
            </a:r>
            <a:r>
              <a:rPr lang="de-DE" dirty="0" err="1"/>
              <a:t>Then</a:t>
            </a:r>
            <a:r>
              <a:rPr lang="de-DE" dirty="0"/>
              <a:t>-Else</a:t>
            </a:r>
            <a:endParaRPr lang="en-US" sz="3600" b="1" dirty="0"/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4987AED5-DB46-5666-3B32-C635E636FF96}"/>
              </a:ext>
            </a:extLst>
          </p:cNvPr>
          <p:cNvSpPr txBox="1">
            <a:spLocks/>
          </p:cNvSpPr>
          <p:nvPr/>
        </p:nvSpPr>
        <p:spPr>
          <a:xfrm>
            <a:off x="847379" y="1773239"/>
            <a:ext cx="11061421" cy="12795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Eine Verzweigung, welche, je nach Eingangssignal, unterschiedliche Wege geht</a:t>
            </a:r>
          </a:p>
          <a:p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Es können einfache digitale Signale verwendet werden: DIn21</a:t>
            </a:r>
          </a:p>
          <a:p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Oder komplexere Bedingungen, siehe Command Reference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FD0A2BA-3227-FAF3-92C8-930C8B873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901" y="3747077"/>
            <a:ext cx="8481858" cy="247759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EBC9F0E-F85F-351D-2760-7D01C796BE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11" y="3774972"/>
            <a:ext cx="2542423" cy="248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806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DD00654-F6C7-F8E6-64A0-CF50B9CA4746}"/>
              </a:ext>
            </a:extLst>
          </p:cNvPr>
          <p:cNvSpPr txBox="1">
            <a:spLocks/>
          </p:cNvSpPr>
          <p:nvPr/>
        </p:nvSpPr>
        <p:spPr>
          <a:xfrm>
            <a:off x="822212" y="686955"/>
            <a:ext cx="80186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Programmlogik: Loop</a:t>
            </a:r>
            <a:endParaRPr lang="en-US" sz="3600" b="1" dirty="0"/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4987AED5-DB46-5666-3B32-C635E636FF96}"/>
              </a:ext>
            </a:extLst>
          </p:cNvPr>
          <p:cNvSpPr txBox="1">
            <a:spLocks/>
          </p:cNvSpPr>
          <p:nvPr/>
        </p:nvSpPr>
        <p:spPr>
          <a:xfrm>
            <a:off x="847379" y="1773239"/>
            <a:ext cx="7696199" cy="40925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Eine Schleife wiederholt einen Programmbereich eine bestimmte Anzahl von Durchläufen </a:t>
            </a:r>
          </a:p>
          <a:p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bis eine Bedingung eintritt</a:t>
            </a:r>
          </a:p>
          <a:p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bis eine bestimmte Anzahl an Durchläufen erreicht ist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1E2E6AE-D059-D59F-C84B-5A23A59F3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453" y="3747077"/>
            <a:ext cx="8481858" cy="2477595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7140F0EB-55F3-040E-04BE-716EB35E3C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8" y="3747351"/>
            <a:ext cx="1960848" cy="248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5264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weinendes Gesicht">
            <a:extLst>
              <a:ext uri="{FF2B5EF4-FFF2-40B4-BE49-F238E27FC236}">
                <a16:creationId xmlns:a16="http://schemas.microsoft.com/office/drawing/2014/main" id="{5572F2AD-7203-AD52-CC58-3B5E6C1DA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855" y="1988842"/>
            <a:ext cx="4017963" cy="4017963"/>
          </a:xfrm>
          <a:prstGeom prst="rect">
            <a:avLst/>
          </a:prstGeom>
        </p:spPr>
      </p:pic>
      <p:pic>
        <p:nvPicPr>
          <p:cNvPr id="5" name="Inhaltsplatzhalter 9" descr="Gesicht mit Herzaugen">
            <a:extLst>
              <a:ext uri="{FF2B5EF4-FFF2-40B4-BE49-F238E27FC236}">
                <a16:creationId xmlns:a16="http://schemas.microsoft.com/office/drawing/2014/main" id="{7B22274F-1462-8299-87A2-4AB7652AEB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04048" y="1844826"/>
            <a:ext cx="3797300" cy="401796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87DA8BF-9A32-E654-CEEC-EE57772A556A}"/>
              </a:ext>
            </a:extLst>
          </p:cNvPr>
          <p:cNvSpPr txBox="1">
            <a:spLocks/>
          </p:cNvSpPr>
          <p:nvPr/>
        </p:nvSpPr>
        <p:spPr>
          <a:xfrm>
            <a:off x="826609" y="677430"/>
            <a:ext cx="80186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Block 2 - Ende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060931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0BDB427A-5381-BEFB-CF4C-402C989FA15E}"/>
              </a:ext>
            </a:extLst>
          </p:cNvPr>
          <p:cNvSpPr txBox="1">
            <a:spLocks/>
          </p:cNvSpPr>
          <p:nvPr/>
        </p:nvSpPr>
        <p:spPr>
          <a:xfrm>
            <a:off x="1409109" y="1291537"/>
            <a:ext cx="9835153" cy="3806258"/>
          </a:xfrm>
          <a:prstGeom prst="rect">
            <a:avLst/>
          </a:prstGeom>
          <a:ln w="12700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Wie wird programmiert?</a:t>
            </a:r>
          </a:p>
          <a:p>
            <a:pPr>
              <a:lnSpc>
                <a:spcPct val="150000"/>
              </a:lnSpc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Was wird eigentlich programmiert?</a:t>
            </a:r>
          </a:p>
          <a:p>
            <a:pPr lvl="1">
              <a:lnSpc>
                <a:spcPct val="150000"/>
              </a:lnSpc>
            </a:pP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Bewegungsabläufe</a:t>
            </a:r>
          </a:p>
          <a:p>
            <a:pPr lvl="1">
              <a:lnSpc>
                <a:spcPct val="150000"/>
              </a:lnSpc>
            </a:pP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Ausgänge</a:t>
            </a:r>
          </a:p>
          <a:p>
            <a:pPr lvl="1">
              <a:lnSpc>
                <a:spcPct val="150000"/>
              </a:lnSpc>
            </a:pP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Programmlogik</a:t>
            </a:r>
          </a:p>
          <a:p>
            <a:pPr>
              <a:lnSpc>
                <a:spcPct val="150000"/>
              </a:lnSpc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Programmieren von Bewegungen</a:t>
            </a:r>
          </a:p>
          <a:p>
            <a:pPr>
              <a:lnSpc>
                <a:spcPct val="150000"/>
              </a:lnSpc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Programmieren von digitalen Ausgängen</a:t>
            </a:r>
          </a:p>
          <a:p>
            <a:pPr>
              <a:lnSpc>
                <a:spcPct val="150000"/>
              </a:lnSpc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Programmieren von Logik</a:t>
            </a:r>
          </a:p>
          <a:p>
            <a:pPr>
              <a:lnSpc>
                <a:spcPct val="150000"/>
              </a:lnSpc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Interaktive Schaltfläche: Nächste(r) oder Weiter 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AE6C0A1-EDFD-FA6D-1A16-BFC79C62F76B}"/>
              </a:ext>
            </a:extLst>
          </p:cNvPr>
          <p:cNvSpPr/>
          <p:nvPr/>
        </p:nvSpPr>
        <p:spPr>
          <a:xfrm>
            <a:off x="9882474" y="5172838"/>
            <a:ext cx="1656184" cy="1008112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B813C81-EC2C-525F-0BA0-14A294CCCEE9}"/>
              </a:ext>
            </a:extLst>
          </p:cNvPr>
          <p:cNvSpPr txBox="1">
            <a:spLocks/>
          </p:cNvSpPr>
          <p:nvPr/>
        </p:nvSpPr>
        <p:spPr>
          <a:xfrm>
            <a:off x="852922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Inhalt Block 2</a:t>
            </a:r>
            <a:endParaRPr lang="en-US" sz="3600" b="1" dirty="0"/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ED8B004F-1631-7296-72A8-04D3C1BC5DA7}"/>
              </a:ext>
            </a:extLst>
          </p:cNvPr>
          <p:cNvGrpSpPr/>
          <p:nvPr/>
        </p:nvGrpSpPr>
        <p:grpSpPr>
          <a:xfrm>
            <a:off x="947738" y="1441382"/>
            <a:ext cx="107950" cy="367890"/>
            <a:chOff x="947738" y="2688651"/>
            <a:chExt cx="140760" cy="479705"/>
          </a:xfrm>
        </p:grpSpPr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539F7890-3A4C-E5A7-AAF8-CE63863810A2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38DBB54F-2AD6-F32D-83F4-353F34CF09AF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0" name="Ellipse 39">
              <a:extLst>
                <a:ext uri="{FF2B5EF4-FFF2-40B4-BE49-F238E27FC236}">
                  <a16:creationId xmlns:a16="http://schemas.microsoft.com/office/drawing/2014/main" id="{61E195DE-4D2A-F251-AB8F-FBD964F12D16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FD19F8A4-0A29-4FBF-B7AD-DF59AFA9BA60}"/>
              </a:ext>
            </a:extLst>
          </p:cNvPr>
          <p:cNvGrpSpPr/>
          <p:nvPr/>
        </p:nvGrpSpPr>
        <p:grpSpPr>
          <a:xfrm>
            <a:off x="947738" y="2175864"/>
            <a:ext cx="107950" cy="367890"/>
            <a:chOff x="947738" y="2688651"/>
            <a:chExt cx="140760" cy="479705"/>
          </a:xfrm>
        </p:grpSpPr>
        <p:sp>
          <p:nvSpPr>
            <p:cNvPr id="42" name="Ellipse 41">
              <a:extLst>
                <a:ext uri="{FF2B5EF4-FFF2-40B4-BE49-F238E27FC236}">
                  <a16:creationId xmlns:a16="http://schemas.microsoft.com/office/drawing/2014/main" id="{0D9D50A0-B758-27FC-69DA-290C44877269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525AC8D7-B6A2-B89A-6ADA-E36B5F4BA071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DB6344FC-ECD0-4606-8BE5-73373ED1DC95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5" name="Gruppieren 64">
            <a:extLst>
              <a:ext uri="{FF2B5EF4-FFF2-40B4-BE49-F238E27FC236}">
                <a16:creationId xmlns:a16="http://schemas.microsoft.com/office/drawing/2014/main" id="{39E08C16-4EE9-37AF-3234-36A1B0357CD9}"/>
              </a:ext>
            </a:extLst>
          </p:cNvPr>
          <p:cNvGrpSpPr/>
          <p:nvPr/>
        </p:nvGrpSpPr>
        <p:grpSpPr>
          <a:xfrm>
            <a:off x="947738" y="5728304"/>
            <a:ext cx="107950" cy="367890"/>
            <a:chOff x="947738" y="2688651"/>
            <a:chExt cx="140760" cy="479705"/>
          </a:xfrm>
        </p:grpSpPr>
        <p:sp>
          <p:nvSpPr>
            <p:cNvPr id="66" name="Ellipse 65">
              <a:extLst>
                <a:ext uri="{FF2B5EF4-FFF2-40B4-BE49-F238E27FC236}">
                  <a16:creationId xmlns:a16="http://schemas.microsoft.com/office/drawing/2014/main" id="{ECFD1F00-8A34-98D8-6A66-793C05F26562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Ellipse 66">
              <a:extLst>
                <a:ext uri="{FF2B5EF4-FFF2-40B4-BE49-F238E27FC236}">
                  <a16:creationId xmlns:a16="http://schemas.microsoft.com/office/drawing/2014/main" id="{47B56262-25D9-E160-FC32-9A51EE4531F8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8" name="Ellipse 67">
              <a:extLst>
                <a:ext uri="{FF2B5EF4-FFF2-40B4-BE49-F238E27FC236}">
                  <a16:creationId xmlns:a16="http://schemas.microsoft.com/office/drawing/2014/main" id="{2D14C23D-C4D3-5DE6-5339-FD56B4C549AC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0376447D-8147-567A-3B4E-7E7E5C0B9A65}"/>
              </a:ext>
            </a:extLst>
          </p:cNvPr>
          <p:cNvGrpSpPr/>
          <p:nvPr/>
        </p:nvGrpSpPr>
        <p:grpSpPr>
          <a:xfrm>
            <a:off x="947738" y="5055601"/>
            <a:ext cx="107950" cy="367890"/>
            <a:chOff x="947738" y="2688651"/>
            <a:chExt cx="140760" cy="479705"/>
          </a:xfrm>
        </p:grpSpPr>
        <p:sp>
          <p:nvSpPr>
            <p:cNvPr id="70" name="Ellipse 69">
              <a:extLst>
                <a:ext uri="{FF2B5EF4-FFF2-40B4-BE49-F238E27FC236}">
                  <a16:creationId xmlns:a16="http://schemas.microsoft.com/office/drawing/2014/main" id="{6D040C01-42E2-4689-F6C9-6CF0D1C8AB09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1" name="Ellipse 70">
              <a:extLst>
                <a:ext uri="{FF2B5EF4-FFF2-40B4-BE49-F238E27FC236}">
                  <a16:creationId xmlns:a16="http://schemas.microsoft.com/office/drawing/2014/main" id="{ABA15B22-ED1C-C6D2-1952-F3956E428D65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72" name="Ellipse 71">
              <a:extLst>
                <a:ext uri="{FF2B5EF4-FFF2-40B4-BE49-F238E27FC236}">
                  <a16:creationId xmlns:a16="http://schemas.microsoft.com/office/drawing/2014/main" id="{CD81111F-BE9F-A75E-0668-90E4F7E5696F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B3D0172B-28BA-7C57-5573-8FF0E8052ED5}"/>
              </a:ext>
            </a:extLst>
          </p:cNvPr>
          <p:cNvGrpSpPr/>
          <p:nvPr/>
        </p:nvGrpSpPr>
        <p:grpSpPr>
          <a:xfrm>
            <a:off x="947738" y="4423326"/>
            <a:ext cx="107950" cy="367890"/>
            <a:chOff x="947738" y="2688651"/>
            <a:chExt cx="140760" cy="479705"/>
          </a:xfrm>
        </p:grpSpPr>
        <p:sp>
          <p:nvSpPr>
            <p:cNvPr id="78" name="Ellipse 77">
              <a:extLst>
                <a:ext uri="{FF2B5EF4-FFF2-40B4-BE49-F238E27FC236}">
                  <a16:creationId xmlns:a16="http://schemas.microsoft.com/office/drawing/2014/main" id="{A4C0DD99-21C8-A919-2DA6-32931288A367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9" name="Ellipse 78">
              <a:extLst>
                <a:ext uri="{FF2B5EF4-FFF2-40B4-BE49-F238E27FC236}">
                  <a16:creationId xmlns:a16="http://schemas.microsoft.com/office/drawing/2014/main" id="{B78B3257-CD77-4285-6029-EE541B252935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80" name="Ellipse 79">
              <a:extLst>
                <a:ext uri="{FF2B5EF4-FFF2-40B4-BE49-F238E27FC236}">
                  <a16:creationId xmlns:a16="http://schemas.microsoft.com/office/drawing/2014/main" id="{86B3CED2-B861-6AA3-B966-5BAF7815D47C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225485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54536544-344D-22FA-10CC-B27070905137}"/>
              </a:ext>
            </a:extLst>
          </p:cNvPr>
          <p:cNvSpPr txBox="1">
            <a:spLocks/>
          </p:cNvSpPr>
          <p:nvPr/>
        </p:nvSpPr>
        <p:spPr>
          <a:xfrm>
            <a:off x="819288" y="691830"/>
            <a:ext cx="99735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Die igus</a:t>
            </a:r>
            <a:r>
              <a:rPr lang="de-DE" sz="2600" baseline="30000" dirty="0"/>
              <a:t>®</a:t>
            </a:r>
            <a:r>
              <a:rPr lang="de-DE" dirty="0"/>
              <a:t> </a:t>
            </a:r>
            <a:r>
              <a:rPr lang="de-DE" sz="4000" dirty="0"/>
              <a:t>Robot Control</a:t>
            </a:r>
            <a:r>
              <a:rPr lang="de-DE" dirty="0"/>
              <a:t> Programmeditor</a:t>
            </a:r>
            <a:endParaRPr lang="en-US" sz="3600" b="1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290051D-5252-5EED-BD09-1C6F6057A63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002" y="2145986"/>
            <a:ext cx="10617337" cy="334041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9F46C29E-7D4F-758A-744E-B95C94830A93}"/>
              </a:ext>
            </a:extLst>
          </p:cNvPr>
          <p:cNvSpPr txBox="1"/>
          <p:nvPr/>
        </p:nvSpPr>
        <p:spPr>
          <a:xfrm>
            <a:off x="751247" y="1535133"/>
            <a:ext cx="21695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Programme laden</a:t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und speichern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53E7403-CC5C-E8A2-309E-37802AABA66E}"/>
              </a:ext>
            </a:extLst>
          </p:cNvPr>
          <p:cNvSpPr txBox="1"/>
          <p:nvPr/>
        </p:nvSpPr>
        <p:spPr>
          <a:xfrm>
            <a:off x="1772371" y="4314526"/>
            <a:ext cx="61029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Je Zeile ein Befehl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3815A83-B511-9023-AF78-660F8BFC18DA}"/>
              </a:ext>
            </a:extLst>
          </p:cNvPr>
          <p:cNvSpPr txBox="1"/>
          <p:nvPr/>
        </p:nvSpPr>
        <p:spPr>
          <a:xfrm>
            <a:off x="3188963" y="1535133"/>
            <a:ext cx="15659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Befehle </a:t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hinzufügen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B73CA463-C19A-5874-6D04-BD00D15FC27F}"/>
              </a:ext>
            </a:extLst>
          </p:cNvPr>
          <p:cNvSpPr/>
          <p:nvPr/>
        </p:nvSpPr>
        <p:spPr>
          <a:xfrm>
            <a:off x="1513002" y="3820053"/>
            <a:ext cx="10617337" cy="369332"/>
          </a:xfrm>
          <a:prstGeom prst="rect">
            <a:avLst/>
          </a:prstGeom>
          <a:noFill/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4F9AB5D8-12B7-9BDB-DB92-73D89B02FEB6}"/>
              </a:ext>
            </a:extLst>
          </p:cNvPr>
          <p:cNvSpPr/>
          <p:nvPr/>
        </p:nvSpPr>
        <p:spPr>
          <a:xfrm>
            <a:off x="1513003" y="2398576"/>
            <a:ext cx="473738" cy="369332"/>
          </a:xfrm>
          <a:prstGeom prst="rect">
            <a:avLst/>
          </a:prstGeom>
          <a:noFill/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C5555156-5E9F-AA2A-5004-56799B163A6E}"/>
              </a:ext>
            </a:extLst>
          </p:cNvPr>
          <p:cNvSpPr/>
          <p:nvPr/>
        </p:nvSpPr>
        <p:spPr>
          <a:xfrm>
            <a:off x="2668471" y="2398576"/>
            <a:ext cx="2393977" cy="369332"/>
          </a:xfrm>
          <a:prstGeom prst="rect">
            <a:avLst/>
          </a:prstGeom>
          <a:noFill/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8385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Haushaltsgerät enthält.&#10;&#10;Automatisch generierte Beschreibung">
            <a:extLst>
              <a:ext uri="{FF2B5EF4-FFF2-40B4-BE49-F238E27FC236}">
                <a16:creationId xmlns:a16="http://schemas.microsoft.com/office/drawing/2014/main" id="{AB677DA9-7D90-7F0D-7733-754D5129088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8" y="1438318"/>
            <a:ext cx="7280485" cy="4860880"/>
          </a:xfrm>
          <a:prstGeom prst="rect">
            <a:avLst/>
          </a:prstGeom>
          <a:ln>
            <a:solidFill>
              <a:srgbClr val="F07D00"/>
            </a:solidFill>
          </a:ln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18E7290-1A8D-4490-84CC-A658633477E8}"/>
              </a:ext>
            </a:extLst>
          </p:cNvPr>
          <p:cNvSpPr txBox="1">
            <a:spLocks/>
          </p:cNvSpPr>
          <p:nvPr/>
        </p:nvSpPr>
        <p:spPr>
          <a:xfrm>
            <a:off x="816823" y="677430"/>
            <a:ext cx="11266320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Programmieren von Bewegungen</a:t>
            </a:r>
            <a:endParaRPr lang="en-US" sz="3600" b="1" dirty="0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5B80409D-6D0B-7995-9FD0-4785CA869C8A}"/>
              </a:ext>
            </a:extLst>
          </p:cNvPr>
          <p:cNvSpPr txBox="1"/>
          <p:nvPr/>
        </p:nvSpPr>
        <p:spPr>
          <a:xfrm>
            <a:off x="1082076" y="5419682"/>
            <a:ext cx="2093386" cy="769441"/>
          </a:xfrm>
          <a:prstGeom prst="rect">
            <a:avLst/>
          </a:prstGeom>
          <a:solidFill>
            <a:schemeClr val="bg1"/>
          </a:solidFill>
          <a:ln w="22225">
            <a:solidFill>
              <a:srgbClr val="ED7D31"/>
            </a:solidFill>
          </a:ln>
        </p:spPr>
        <p:txBody>
          <a:bodyPr wrap="square">
            <a:spAutoFit/>
          </a:bodyPr>
          <a:lstStyle/>
          <a:p>
            <a:r>
              <a:rPr lang="de-DE" sz="110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Bewegungen bestehen aus:</a:t>
            </a:r>
            <a:br>
              <a:rPr lang="de-DE" sz="110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1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Joint-Bewegungen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Linear-Bewegungen</a:t>
            </a: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5AF85F58-45DC-728A-B044-A88893CC2DBD}"/>
              </a:ext>
            </a:extLst>
          </p:cNvPr>
          <p:cNvSpPr/>
          <p:nvPr/>
        </p:nvSpPr>
        <p:spPr>
          <a:xfrm>
            <a:off x="2635267" y="3942857"/>
            <a:ext cx="724966" cy="296543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91DAA03-3BBE-EB4D-42DA-EC19E4715484}"/>
              </a:ext>
            </a:extLst>
          </p:cNvPr>
          <p:cNvSpPr txBox="1"/>
          <p:nvPr/>
        </p:nvSpPr>
        <p:spPr>
          <a:xfrm>
            <a:off x="4614985" y="4903297"/>
            <a:ext cx="2982848" cy="1277273"/>
          </a:xfrm>
          <a:prstGeom prst="rect">
            <a:avLst/>
          </a:prstGeom>
          <a:solidFill>
            <a:schemeClr val="bg1"/>
          </a:solidFill>
          <a:ln w="22225">
            <a:solidFill>
              <a:srgbClr val="ED7D31"/>
            </a:solidFill>
          </a:ln>
        </p:spPr>
        <p:txBody>
          <a:bodyPr wrap="square">
            <a:spAutoFit/>
          </a:bodyPr>
          <a:lstStyle/>
          <a:p>
            <a:r>
              <a:rPr lang="de-DE" sz="110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Sie sind definiert durch:</a:t>
            </a:r>
            <a:br>
              <a:rPr lang="de-DE" sz="11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Zielposition und –</a:t>
            </a:r>
            <a:r>
              <a:rPr lang="de-DE" sz="1100" dirty="0" err="1">
                <a:latin typeface="Arial" panose="020B0604020202020204" pitchFamily="34" charset="0"/>
                <a:cs typeface="Arial" panose="020B0604020202020204" pitchFamily="34" charset="0"/>
              </a:rPr>
              <a:t>orientierung</a:t>
            </a:r>
            <a:b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Entweder in Achswerten, oder als </a:t>
            </a:r>
            <a:r>
              <a:rPr lang="de-DE" sz="1100" dirty="0" err="1">
                <a:latin typeface="Arial" panose="020B0604020202020204" pitchFamily="34" charset="0"/>
                <a:cs typeface="Arial" panose="020B0604020202020204" pitchFamily="34" charset="0"/>
              </a:rPr>
              <a:t>xyzabc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Geschwindigkeit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Beschleunigung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Überschleifen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C373CE3-ED7B-07C5-9E8C-DDD369E616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2"/>
          <a:stretch/>
        </p:blipFill>
        <p:spPr>
          <a:xfrm rot="16200000">
            <a:off x="4427161" y="4334183"/>
            <a:ext cx="745191" cy="25908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F799F77F-4C28-B248-768A-865BB5B22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39573" y="4700000"/>
            <a:ext cx="987554" cy="259081"/>
          </a:xfrm>
          <a:prstGeom prst="rect">
            <a:avLst/>
          </a:prstGeom>
        </p:spPr>
      </p:pic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4636D6DC-85CE-56AA-DBAB-3AF9B779DEFE}"/>
              </a:ext>
            </a:extLst>
          </p:cNvPr>
          <p:cNvCxnSpPr>
            <a:cxnSpLocks/>
          </p:cNvCxnSpPr>
          <p:nvPr/>
        </p:nvCxnSpPr>
        <p:spPr>
          <a:xfrm>
            <a:off x="1115616" y="4071854"/>
            <a:ext cx="648072" cy="144016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AE9438C2-3305-F8C7-0EE0-A72B0C822FCE}"/>
              </a:ext>
            </a:extLst>
          </p:cNvPr>
          <p:cNvCxnSpPr>
            <a:cxnSpLocks/>
          </p:cNvCxnSpPr>
          <p:nvPr/>
        </p:nvCxnSpPr>
        <p:spPr>
          <a:xfrm flipV="1">
            <a:off x="1763688" y="4028396"/>
            <a:ext cx="0" cy="218162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AEFE5B1F-153D-8DBC-8AB8-1D37A9ADCD3C}"/>
              </a:ext>
            </a:extLst>
          </p:cNvPr>
          <p:cNvCxnSpPr>
            <a:cxnSpLocks/>
          </p:cNvCxnSpPr>
          <p:nvPr/>
        </p:nvCxnSpPr>
        <p:spPr>
          <a:xfrm flipV="1">
            <a:off x="1120354" y="3880047"/>
            <a:ext cx="0" cy="218162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113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18E7290-1A8D-4490-84CC-A658633477E8}"/>
              </a:ext>
            </a:extLst>
          </p:cNvPr>
          <p:cNvSpPr txBox="1">
            <a:spLocks/>
          </p:cNvSpPr>
          <p:nvPr/>
        </p:nvSpPr>
        <p:spPr>
          <a:xfrm>
            <a:off x="816823" y="677430"/>
            <a:ext cx="11266320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Joint-Bewegung Video</a:t>
            </a:r>
            <a:endParaRPr lang="en-US" sz="3600" b="1" dirty="0"/>
          </a:p>
        </p:txBody>
      </p:sp>
      <p:pic>
        <p:nvPicPr>
          <p:cNvPr id="2" name="Bildschirmaufzeichnung 2">
            <a:hlinkClick r:id="" action="ppaction://media"/>
            <a:extLst>
              <a:ext uri="{FF2B5EF4-FFF2-40B4-BE49-F238E27FC236}">
                <a16:creationId xmlns:a16="http://schemas.microsoft.com/office/drawing/2014/main" id="{DCE0653D-0E8A-6EDD-CAB2-E532CF2B8DF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7738" y="1690689"/>
            <a:ext cx="7886458" cy="4273200"/>
          </a:xfrm>
          <a:prstGeom prst="rect">
            <a:avLst/>
          </a:prstGeom>
          <a:ln>
            <a:solidFill>
              <a:srgbClr val="FFA500"/>
            </a:solidFill>
          </a:ln>
        </p:spPr>
      </p:pic>
    </p:spTree>
    <p:extLst>
      <p:ext uri="{BB962C8B-B14F-4D97-AF65-F5344CB8AC3E}">
        <p14:creationId xmlns:p14="http://schemas.microsoft.com/office/powerpoint/2010/main" val="157626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18E7290-1A8D-4490-84CC-A658633477E8}"/>
              </a:ext>
            </a:extLst>
          </p:cNvPr>
          <p:cNvSpPr txBox="1">
            <a:spLocks/>
          </p:cNvSpPr>
          <p:nvPr/>
        </p:nvSpPr>
        <p:spPr>
          <a:xfrm>
            <a:off x="816823" y="677430"/>
            <a:ext cx="11266320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Joint-Bewegung Video</a:t>
            </a:r>
            <a:endParaRPr lang="en-US" sz="3600" b="1" dirty="0"/>
          </a:p>
        </p:txBody>
      </p:sp>
      <p:pic>
        <p:nvPicPr>
          <p:cNvPr id="4" name="Bildschirmaufzeichnung 3">
            <a:hlinkClick r:id="" action="ppaction://media"/>
            <a:extLst>
              <a:ext uri="{FF2B5EF4-FFF2-40B4-BE49-F238E27FC236}">
                <a16:creationId xmlns:a16="http://schemas.microsoft.com/office/drawing/2014/main" id="{4CD0375A-7CAE-691C-5272-41AB505F5F37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8986.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7738" y="1690689"/>
            <a:ext cx="7886700" cy="4273331"/>
          </a:xfrm>
          <a:prstGeom prst="rect">
            <a:avLst/>
          </a:prstGeom>
          <a:ln>
            <a:solidFill>
              <a:srgbClr val="FFA500"/>
            </a:solidFill>
          </a:ln>
        </p:spPr>
      </p:pic>
    </p:spTree>
    <p:extLst>
      <p:ext uri="{BB962C8B-B14F-4D97-AF65-F5344CB8AC3E}">
        <p14:creationId xmlns:p14="http://schemas.microsoft.com/office/powerpoint/2010/main" val="374419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04BBC69F-CBFD-369A-758B-10D6801FBCE9}"/>
              </a:ext>
            </a:extLst>
          </p:cNvPr>
          <p:cNvSpPr txBox="1">
            <a:spLocks/>
          </p:cNvSpPr>
          <p:nvPr/>
        </p:nvSpPr>
        <p:spPr>
          <a:xfrm>
            <a:off x="816821" y="677430"/>
            <a:ext cx="8820472" cy="128586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Vergleich Linear-Joint</a:t>
            </a:r>
            <a:endParaRPr lang="en-US" sz="3600" b="1" dirty="0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02ED5090-65C0-BC88-D273-5D48BC135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910630"/>
              </p:ext>
            </p:extLst>
          </p:nvPr>
        </p:nvGraphicFramePr>
        <p:xfrm>
          <a:off x="947737" y="1808634"/>
          <a:ext cx="10558463" cy="3835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821153">
                  <a:extLst>
                    <a:ext uri="{9D8B030D-6E8A-4147-A177-3AD203B41FA5}">
                      <a16:colId xmlns:a16="http://schemas.microsoft.com/office/drawing/2014/main" val="3084109777"/>
                    </a:ext>
                  </a:extLst>
                </a:gridCol>
                <a:gridCol w="5737310">
                  <a:extLst>
                    <a:ext uri="{9D8B030D-6E8A-4147-A177-3AD203B41FA5}">
                      <a16:colId xmlns:a16="http://schemas.microsoft.com/office/drawing/2014/main" val="34917636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Joint-Bewegung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Linear-Bewegung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7376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Wird durch die Achswinkel des Roboters definiert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Wird durch eine Zielposition und eine Zielausrichtung definiert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04029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Jede Achse fährt mit konstanter Geschwindigkeit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Die Achsen fahren mit variabler Geschwindigkeit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4267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Die resultierende Bahn ist eine Kurve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Die resultierende Bahn ist eine Gerade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679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Die Orientierung ist nicht konstant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Die Orientierung ist konstant oder wird ebenfalls interpoliert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7727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Singularitäten: </a:t>
                      </a:r>
                      <a:b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keine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Singularitäten: </a:t>
                      </a:r>
                      <a:b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Über-Kopf, Ellenbogen, Hand (nur bei 6-Achser)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6308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Achsendschalter: </a:t>
                      </a:r>
                      <a:b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eher kein Problem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Achsendschalter: </a:t>
                      </a:r>
                      <a:b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kann mitten in der Bahn ein Problem sein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1057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Joint-Bewegungen werden verwendet </a:t>
                      </a:r>
                      <a:b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 schnelle Umpositionierungen durchzuführen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Linear-Bewegungen werden am Bauteil verwendet, </a:t>
                      </a:r>
                      <a:b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etwa um von oben an ein Teil heranzufahren oder </a:t>
                      </a:r>
                      <a:b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 eine gerade Klebenaht aufzubringen.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9164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8064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54536544-344D-22FA-10CC-B27070905137}"/>
              </a:ext>
            </a:extLst>
          </p:cNvPr>
          <p:cNvSpPr txBox="1">
            <a:spLocks/>
          </p:cNvSpPr>
          <p:nvPr/>
        </p:nvSpPr>
        <p:spPr>
          <a:xfrm>
            <a:off x="819288" y="691830"/>
            <a:ext cx="99735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Relativ-Bewegung</a:t>
            </a:r>
            <a:endParaRPr lang="en-US" sz="3600" b="1" dirty="0"/>
          </a:p>
        </p:txBody>
      </p:sp>
      <p:pic>
        <p:nvPicPr>
          <p:cNvPr id="3" name="Grafik 2" descr="Ein Bild, das Tisch enthält.&#10;&#10;Automatisch generierte Beschreibung">
            <a:extLst>
              <a:ext uri="{FF2B5EF4-FFF2-40B4-BE49-F238E27FC236}">
                <a16:creationId xmlns:a16="http://schemas.microsoft.com/office/drawing/2014/main" id="{5A7EC948-92C7-74DE-E4BB-C55FBC9995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8" y="2858974"/>
            <a:ext cx="8848587" cy="3307196"/>
          </a:xfrm>
          <a:prstGeom prst="rect">
            <a:avLst/>
          </a:prstGeom>
        </p:spPr>
      </p:pic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F62FB56E-19E1-4F96-A35B-A591516E38CB}"/>
              </a:ext>
            </a:extLst>
          </p:cNvPr>
          <p:cNvSpPr txBox="1">
            <a:spLocks/>
          </p:cNvSpPr>
          <p:nvPr/>
        </p:nvSpPr>
        <p:spPr>
          <a:xfrm>
            <a:off x="862288" y="1535114"/>
            <a:ext cx="10796312" cy="31679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00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Realtivbewegungen definieren eine bestimmte Bewegung unabhängig vom Startpunkt</a:t>
            </a:r>
          </a:p>
          <a:p>
            <a:r>
              <a:rPr lang="de-DE" sz="200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Sie sind im Basis- Tool- und Achs-Koordinatensystem möglich</a:t>
            </a:r>
          </a:p>
          <a:p>
            <a:endParaRPr lang="de-DE" sz="20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565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55CD802C-35BF-2B96-12B2-5BEB1C1EC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631" y="1840095"/>
            <a:ext cx="6415881" cy="4153592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04BBC69F-CBFD-369A-758B-10D6801FBCE9}"/>
              </a:ext>
            </a:extLst>
          </p:cNvPr>
          <p:cNvSpPr txBox="1">
            <a:spLocks/>
          </p:cNvSpPr>
          <p:nvPr/>
        </p:nvSpPr>
        <p:spPr>
          <a:xfrm>
            <a:off x="816821" y="677430"/>
            <a:ext cx="8820472" cy="128586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Geschwindigkeit und Beschleunigung</a:t>
            </a:r>
            <a:endParaRPr lang="en-US" sz="3600" b="1" dirty="0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05244DE0-07A7-AD52-9098-272FB5E68148}"/>
              </a:ext>
            </a:extLst>
          </p:cNvPr>
          <p:cNvSpPr/>
          <p:nvPr/>
        </p:nvSpPr>
        <p:spPr>
          <a:xfrm>
            <a:off x="7887003" y="1730646"/>
            <a:ext cx="2495247" cy="1170261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>
              <a:buAutoNum type="arabicPeriod"/>
            </a:pPr>
            <a:r>
              <a:rPr lang="de-DE" sz="16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Beschleunigung</a:t>
            </a:r>
          </a:p>
          <a:p>
            <a:pPr marL="342900" indent="-342900">
              <a:buAutoNum type="arabicPeriod"/>
            </a:pPr>
            <a:r>
              <a:rPr lang="de-DE" sz="16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Geschwindigkeit</a:t>
            </a:r>
          </a:p>
          <a:p>
            <a:pPr marL="342900" indent="-342900">
              <a:buAutoNum type="arabicPeriod"/>
            </a:pPr>
            <a:r>
              <a:rPr lang="de-DE" sz="16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Bremsen</a:t>
            </a:r>
          </a:p>
          <a:p>
            <a:pPr marL="342900" indent="-342900">
              <a:buAutoNum type="arabicPeriod"/>
            </a:pPr>
            <a:r>
              <a:rPr lang="de-DE" sz="16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Position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2666C8A7-6C42-C647-8E82-266B1D5E39FF}"/>
              </a:ext>
            </a:extLst>
          </p:cNvPr>
          <p:cNvSpPr>
            <a:spLocks noChangeAspect="1"/>
          </p:cNvSpPr>
          <p:nvPr/>
        </p:nvSpPr>
        <p:spPr>
          <a:xfrm>
            <a:off x="1645425" y="1838166"/>
            <a:ext cx="487136" cy="487136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2C2920A8-9E3A-7BAC-918C-7AC139791C80}"/>
              </a:ext>
            </a:extLst>
          </p:cNvPr>
          <p:cNvSpPr>
            <a:spLocks noChangeAspect="1"/>
          </p:cNvSpPr>
          <p:nvPr/>
        </p:nvSpPr>
        <p:spPr>
          <a:xfrm>
            <a:off x="2759340" y="2072209"/>
            <a:ext cx="487136" cy="487136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CCF2A02E-DD6C-75BE-BC03-934347531708}"/>
              </a:ext>
            </a:extLst>
          </p:cNvPr>
          <p:cNvSpPr>
            <a:spLocks noChangeAspect="1"/>
          </p:cNvSpPr>
          <p:nvPr/>
        </p:nvSpPr>
        <p:spPr>
          <a:xfrm>
            <a:off x="5407316" y="2110309"/>
            <a:ext cx="487136" cy="487136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DEC150E-5DF6-0AFA-0C23-8AF8A5819F11}"/>
              </a:ext>
            </a:extLst>
          </p:cNvPr>
          <p:cNvSpPr>
            <a:spLocks noChangeAspect="1"/>
          </p:cNvSpPr>
          <p:nvPr/>
        </p:nvSpPr>
        <p:spPr>
          <a:xfrm>
            <a:off x="6128362" y="1881550"/>
            <a:ext cx="487136" cy="487136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A32B0DC-18FB-6C6F-FB38-7D0B48DFF0B9}"/>
              </a:ext>
            </a:extLst>
          </p:cNvPr>
          <p:cNvSpPr txBox="1"/>
          <p:nvPr/>
        </p:nvSpPr>
        <p:spPr>
          <a:xfrm>
            <a:off x="7710488" y="3087294"/>
            <a:ext cx="448151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b="1" dirty="0">
                <a:solidFill>
                  <a:srgbClr val="ED7D3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Definition der Geschwindigkeit:</a:t>
            </a:r>
            <a:br>
              <a:rPr lang="de-DE" sz="1800" b="1" dirty="0">
                <a:solidFill>
                  <a:srgbClr val="ED7D3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1800" b="1" dirty="0">
              <a:solidFill>
                <a:srgbClr val="ED7D31"/>
              </a:solidFill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Bei Linearbewegungen in mm/s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Bei </a:t>
            </a:r>
            <a:r>
              <a:rPr lang="de-DE" sz="16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Jointbewegungen</a:t>
            </a: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in % </a:t>
            </a:r>
            <a:b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der maximalen Achsgeschwindigkeit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Programmweit über den </a:t>
            </a:r>
            <a:r>
              <a:rPr lang="de-DE" sz="16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Override</a:t>
            </a:r>
            <a:endParaRPr lang="de-DE" sz="16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F183684-7054-D5EC-EEAB-DE6B4276432D}"/>
              </a:ext>
            </a:extLst>
          </p:cNvPr>
          <p:cNvSpPr txBox="1"/>
          <p:nvPr/>
        </p:nvSpPr>
        <p:spPr>
          <a:xfrm>
            <a:off x="7710488" y="4775182"/>
            <a:ext cx="4481512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b="1" dirty="0">
                <a:solidFill>
                  <a:srgbClr val="ED7D3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Definition der Beschleunigung:</a:t>
            </a:r>
            <a:br>
              <a:rPr lang="de-DE" sz="1800" b="1" dirty="0">
                <a:solidFill>
                  <a:srgbClr val="ED7D3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In den Bewegungsbefehlen in % </a:t>
            </a:r>
            <a:b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der maximalen Beschleunigung. </a:t>
            </a:r>
            <a:b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Die Bewegung wird entsprechend herunterskaliert.</a:t>
            </a:r>
          </a:p>
        </p:txBody>
      </p:sp>
    </p:spTree>
    <p:extLst>
      <p:ext uri="{BB962C8B-B14F-4D97-AF65-F5344CB8AC3E}">
        <p14:creationId xmlns:p14="http://schemas.microsoft.com/office/powerpoint/2010/main" val="1691882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447</Words>
  <Application>Microsoft Office PowerPoint</Application>
  <PresentationFormat>Breitbild</PresentationFormat>
  <Paragraphs>84</Paragraphs>
  <Slides>14</Slides>
  <Notes>0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Marta Wojtylo</dc:creator>
  <cp:lastModifiedBy>Marta Wojtylo</cp:lastModifiedBy>
  <cp:revision>21</cp:revision>
  <dcterms:created xsi:type="dcterms:W3CDTF">2022-08-11T14:49:13Z</dcterms:created>
  <dcterms:modified xsi:type="dcterms:W3CDTF">2022-08-12T12:52:34Z</dcterms:modified>
</cp:coreProperties>
</file>